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2"/>
  </p:sldMasterIdLst>
  <p:notesMasterIdLst>
    <p:notesMasterId r:id="rId19"/>
  </p:notesMasterIdLst>
  <p:handoutMasterIdLst>
    <p:handoutMasterId r:id="rId20"/>
  </p:handoutMasterIdLst>
  <p:sldIdLst>
    <p:sldId id="256" r:id="rId3"/>
    <p:sldId id="276" r:id="rId4"/>
    <p:sldId id="278" r:id="rId5"/>
    <p:sldId id="279" r:id="rId6"/>
    <p:sldId id="280" r:id="rId7"/>
    <p:sldId id="281" r:id="rId8"/>
    <p:sldId id="282" r:id="rId9"/>
    <p:sldId id="283" r:id="rId10"/>
    <p:sldId id="284" r:id="rId11"/>
    <p:sldId id="286" r:id="rId12"/>
    <p:sldId id="287" r:id="rId13"/>
    <p:sldId id="288" r:id="rId14"/>
    <p:sldId id="289" r:id="rId15"/>
    <p:sldId id="290" r:id="rId16"/>
    <p:sldId id="291" r:id="rId17"/>
    <p:sldId id="277"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6" autoAdjust="0"/>
    <p:restoredTop sz="96362" autoAdjust="0"/>
  </p:normalViewPr>
  <p:slideViewPr>
    <p:cSldViewPr snapToGrid="0">
      <p:cViewPr varScale="1">
        <p:scale>
          <a:sx n="58" d="100"/>
          <a:sy n="58" d="100"/>
        </p:scale>
        <p:origin x="204" y="72"/>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76" d="100"/>
          <a:sy n="76" d="100"/>
        </p:scale>
        <p:origin x="168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A0C4F39-274E-474B-951D-4EF842B6D3E2}" type="datetimeFigureOut">
              <a:rPr lang="en-US" smtClean="0"/>
              <a:t>12/10/2016</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43D30E2-05A2-47EB-8FBD-42D143891F07}" type="slidenum">
              <a:rPr lang="en-US" smtClean="0"/>
              <a:t>‹#›</a:t>
            </a:fld>
            <a:endParaRPr lang="en-US" dirty="0"/>
          </a:p>
        </p:txBody>
      </p:sp>
    </p:spTree>
    <p:extLst>
      <p:ext uri="{BB962C8B-B14F-4D97-AF65-F5344CB8AC3E}">
        <p14:creationId xmlns:p14="http://schemas.microsoft.com/office/powerpoint/2010/main" val="28416846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44BD91-9045-4FDD-B60E-D3C4965E6380}" type="datetimeFigureOut">
              <a:rPr lang="en-US" smtClean="0"/>
              <a:t>12/10/2016</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6BC6E7-BC75-4E45-80F6-3B292C9D1458}" type="slidenum">
              <a:rPr lang="en-US" smtClean="0"/>
              <a:t>‹#›</a:t>
            </a:fld>
            <a:endParaRPr lang="en-US" dirty="0"/>
          </a:p>
        </p:txBody>
      </p:sp>
    </p:spTree>
    <p:extLst>
      <p:ext uri="{BB962C8B-B14F-4D97-AF65-F5344CB8AC3E}">
        <p14:creationId xmlns:p14="http://schemas.microsoft.com/office/powerpoint/2010/main" val="6574006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6BC6E7-BC75-4E45-80F6-3B292C9D1458}" type="slidenum">
              <a:rPr lang="en-US" smtClean="0"/>
              <a:t>1</a:t>
            </a:fld>
            <a:endParaRPr lang="en-US" dirty="0"/>
          </a:p>
        </p:txBody>
      </p:sp>
    </p:spTree>
    <p:extLst>
      <p:ext uri="{BB962C8B-B14F-4D97-AF65-F5344CB8AC3E}">
        <p14:creationId xmlns:p14="http://schemas.microsoft.com/office/powerpoint/2010/main" val="37806519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12192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6743F71F-68E8-4D0A-8534-20E5ABEA367B}" type="datetime1">
              <a:rPr lang="en-US" smtClean="0"/>
              <a:t>12/10/2016</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01CF334-2D5C-4859-84A6-CA7E6E43FAEB}" type="slidenum">
              <a:rPr lang="en-US" smtClean="0"/>
              <a:t>‹#›</a:t>
            </a:fld>
            <a:endParaRPr lang="en-US" dirty="0"/>
          </a:p>
        </p:txBody>
      </p:sp>
      <p:grpSp>
        <p:nvGrpSpPr>
          <p:cNvPr id="8" name="Group 7"/>
          <p:cNvGrpSpPr/>
          <p:nvPr/>
        </p:nvGrpSpPr>
        <p:grpSpPr>
          <a:xfrm>
            <a:off x="1592135" y="2887530"/>
            <a:ext cx="9038813"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226482" y="1381459"/>
              <a:ext cx="657872" cy="923330"/>
            </a:xfrm>
            <a:prstGeom prst="rect">
              <a:avLst/>
            </a:prstGeom>
            <a:noFill/>
          </p:spPr>
          <p:txBody>
            <a:bodyPr wrap="none" rtlCol="0">
              <a:spAutoFit/>
            </a:bodyPr>
            <a:lstStyle/>
            <a:p>
              <a:r>
                <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3" name="Subtitle 2"/>
          <p:cNvSpPr>
            <a:spLocks noGrp="1"/>
          </p:cNvSpPr>
          <p:nvPr>
            <p:ph type="subTitle" idx="1"/>
          </p:nvPr>
        </p:nvSpPr>
        <p:spPr>
          <a:xfrm>
            <a:off x="1828800" y="3767862"/>
            <a:ext cx="85344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1577788" y="1387737"/>
            <a:ext cx="9036424"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a:t>Click to edit Master title style</a:t>
            </a:r>
            <a:endParaRPr lang="en-US" dirty="0"/>
          </a:p>
        </p:txBody>
      </p:sp>
    </p:spTree>
    <p:extLst>
      <p:ext uri="{BB962C8B-B14F-4D97-AF65-F5344CB8AC3E}">
        <p14:creationId xmlns:p14="http://schemas.microsoft.com/office/powerpoint/2010/main" val="2337521339"/>
      </p:ext>
    </p:extLst>
  </p:cSld>
  <p:clrMapOvr>
    <a:overrideClrMapping bg1="lt1" tx1="dk1" bg2="lt2" tx2="dk2" accent1="accent1" accent2="accent2" accent3="accent3" accent4="accent4" accent5="accent5" accent6="accent6" hlink="hlink" folHlink="folHlink"/>
  </p:clrMapOvr>
  <p:extLst mod="1">
    <p:ext uri="{DCECCB84-F9BA-43D5-87BE-67443E8EF086}">
      <p15:sldGuideLst xmlns:p15="http://schemas.microsoft.com/office/powerpoint/2012/main">
        <p15:guide id="0" orient="horz" pos="2160" userDrawn="1">
          <p15:clr>
            <a:srgbClr val="FBAE40"/>
          </p15:clr>
        </p15:guide>
        <p15:guide id="1"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5C8BFBF-3B7F-4139-A13A-DE4BAA009850}" type="datetime1">
              <a:rPr lang="en-US" smtClean="0"/>
              <a:t>12/10/2016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grpSp>
        <p:nvGrpSpPr>
          <p:cNvPr id="11" name="Group 10"/>
          <p:cNvGrpSpPr/>
          <p:nvPr/>
        </p:nvGrpSpPr>
        <p:grpSpPr>
          <a:xfrm>
            <a:off x="1563446" y="1392217"/>
            <a:ext cx="9038813" cy="923330"/>
            <a:chOff x="1172584" y="1381459"/>
            <a:chExt cx="6779110" cy="923330"/>
          </a:xfrm>
        </p:grpSpPr>
        <p:sp>
          <p:nvSpPr>
            <p:cNvPr id="15" name="TextBox 14"/>
            <p:cNvSpPr txBox="1"/>
            <p:nvPr/>
          </p:nvSpPr>
          <p:spPr>
            <a:xfrm>
              <a:off x="4147073" y="1381459"/>
              <a:ext cx="657872"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446308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322EABB-38B4-486F-8999-4FD0E4660EE0}" type="datetime1">
              <a:rPr lang="en-US" smtClean="0"/>
              <a:t>12/10/2016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grpSp>
        <p:nvGrpSpPr>
          <p:cNvPr id="11" name="Group 10"/>
          <p:cNvGrpSpPr/>
          <p:nvPr/>
        </p:nvGrpSpPr>
        <p:grpSpPr>
          <a:xfrm rot="5400000">
            <a:off x="6103641" y="2893004"/>
            <a:ext cx="5523744" cy="923330"/>
            <a:chOff x="1815339" y="1496875"/>
            <a:chExt cx="5523744" cy="692497"/>
          </a:xfrm>
        </p:grpSpPr>
        <p:sp>
          <p:nvSpPr>
            <p:cNvPr id="12" name="TextBox 11"/>
            <p:cNvSpPr txBox="1"/>
            <p:nvPr/>
          </p:nvSpPr>
          <p:spPr>
            <a:xfrm>
              <a:off x="4224081" y="1496875"/>
              <a:ext cx="877163" cy="692497"/>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flipV="1">
              <a:off x="6164660" y="752995"/>
              <a:ext cx="1" cy="2348844"/>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3" name="Vertical Text Placeholder 2"/>
          <p:cNvSpPr>
            <a:spLocks noGrp="1"/>
          </p:cNvSpPr>
          <p:nvPr>
            <p:ph type="body" orient="vert" idx="1"/>
          </p:nvPr>
        </p:nvSpPr>
        <p:spPr>
          <a:xfrm>
            <a:off x="917985" y="849855"/>
            <a:ext cx="7343889" cy="502382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Vertical Title 1"/>
          <p:cNvSpPr>
            <a:spLocks noGrp="1"/>
          </p:cNvSpPr>
          <p:nvPr>
            <p:ph type="title" orient="vert"/>
          </p:nvPr>
        </p:nvSpPr>
        <p:spPr>
          <a:xfrm>
            <a:off x="9022081" y="559399"/>
            <a:ext cx="2237591" cy="5566765"/>
          </a:xfrm>
        </p:spPr>
        <p:txBody>
          <a:bodyPr vert="eaVert"/>
          <a:lstStyle/>
          <a:p>
            <a:r>
              <a:rPr lang="en-US"/>
              <a:t>Click to edit Master title style</a:t>
            </a:r>
            <a:endParaRPr lang="en-US" dirty="0"/>
          </a:p>
        </p:txBody>
      </p:sp>
    </p:spTree>
    <p:extLst>
      <p:ext uri="{BB962C8B-B14F-4D97-AF65-F5344CB8AC3E}">
        <p14:creationId xmlns:p14="http://schemas.microsoft.com/office/powerpoint/2010/main" val="711413232"/>
      </p:ext>
    </p:extLst>
  </p:cSld>
  <p:clrMapOvr>
    <a:masterClrMapping/>
  </p:clrMapOvr>
  <p:extLst mod="1">
    <p:ext uri="{DCECCB84-F9BA-43D5-87BE-67443E8EF086}">
      <p15:sldGuideLst xmlns:p15="http://schemas.microsoft.com/office/powerpoint/2012/main">
        <p15:guide id="0" orient="horz" pos="2160" userDrawn="1">
          <p15:clr>
            <a:srgbClr val="FBAE40"/>
          </p15:clr>
        </p15:guide>
        <p15:guide id="1" pos="3840" userDrawn="1">
          <p15:clr>
            <a:srgbClr val="FBAE40"/>
          </p15:clr>
        </p15:guide>
        <p15:guide id="2" orient="horz" pos="360" userDrawn="1">
          <p15:clr>
            <a:srgbClr val="FBAE40"/>
          </p15:clr>
        </p15:guide>
        <p15:guide id="3" orient="horz" pos="3864"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45C3910-D67A-414D-BAF5-83CFD0D4DC84}" type="datetime1">
              <a:rPr lang="en-US" smtClean="0"/>
              <a:t>12/10/2016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grpSp>
        <p:nvGrpSpPr>
          <p:cNvPr id="12" name="Group 11"/>
          <p:cNvGrpSpPr/>
          <p:nvPr/>
        </p:nvGrpSpPr>
        <p:grpSpPr>
          <a:xfrm>
            <a:off x="1563446" y="1526967"/>
            <a:ext cx="9038813" cy="923330"/>
            <a:chOff x="1172584" y="1381459"/>
            <a:chExt cx="6779110" cy="923330"/>
          </a:xfrm>
        </p:grpSpPr>
        <p:sp>
          <p:nvSpPr>
            <p:cNvPr id="13" name="TextBox 12"/>
            <p:cNvSpPr txBox="1"/>
            <p:nvPr/>
          </p:nvSpPr>
          <p:spPr>
            <a:xfrm>
              <a:off x="4248139" y="1381459"/>
              <a:ext cx="657872"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itle 10"/>
          <p:cNvSpPr>
            <a:spLocks noGrp="1"/>
          </p:cNvSpPr>
          <p:nvPr>
            <p:ph type="title" hasCustomPrompt="1"/>
          </p:nvPr>
        </p:nvSpPr>
        <p:spPr/>
        <p:txBody>
          <a:bodyPr/>
          <a:lstStyle>
            <a:lvl1pPr>
              <a:defRPr/>
            </a:lvl1pPr>
          </a:lstStyle>
          <a:p>
            <a:r>
              <a:rPr lang="en-US" dirty="0"/>
              <a:t>Click to edit Master title style </a:t>
            </a:r>
          </a:p>
        </p:txBody>
      </p:sp>
    </p:spTree>
    <p:extLst>
      <p:ext uri="{BB962C8B-B14F-4D97-AF65-F5344CB8AC3E}">
        <p14:creationId xmlns:p14="http://schemas.microsoft.com/office/powerpoint/2010/main" val="2140883251"/>
      </p:ext>
    </p:extLst>
  </p:cSld>
  <p:clrMapOvr>
    <a:masterClrMapping/>
  </p:clrMapOvr>
  <p:extLst mod="1">
    <p:ext uri="{DCECCB84-F9BA-43D5-87BE-67443E8EF086}">
      <p15:sldGuideLst xmlns:p15="http://schemas.microsoft.com/office/powerpoint/2012/main">
        <p15:guide id="0" orient="horz" pos="2160" userDrawn="1">
          <p15:clr>
            <a:srgbClr val="FBAE40"/>
          </p15:clr>
        </p15:guide>
        <p15:guide id="1"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12192000" cy="6858000"/>
          </a:xfrm>
          <a:prstGeom prst="rect">
            <a:avLst/>
          </a:prstGeom>
        </p:spPr>
      </p:pic>
      <p:grpSp>
        <p:nvGrpSpPr>
          <p:cNvPr id="7" name="Group 7"/>
          <p:cNvGrpSpPr/>
          <p:nvPr/>
        </p:nvGrpSpPr>
        <p:grpSpPr>
          <a:xfrm>
            <a:off x="1563446" y="2887579"/>
            <a:ext cx="9038813" cy="923330"/>
            <a:chOff x="1172584" y="1381459"/>
            <a:chExt cx="6779110" cy="923330"/>
          </a:xfrm>
        </p:grpSpPr>
        <p:sp>
          <p:nvSpPr>
            <p:cNvPr id="9" name="TextBox 8"/>
            <p:cNvSpPr txBox="1"/>
            <p:nvPr/>
          </p:nvSpPr>
          <p:spPr>
            <a:xfrm>
              <a:off x="4248141" y="1381459"/>
              <a:ext cx="657872"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983BCD1C-6B01-49D5-BAB0-A96931C61095}" type="datetime1">
              <a:rPr lang="en-US" smtClean="0"/>
              <a:t>12/10/2016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
        <p:nvSpPr>
          <p:cNvPr id="3" name="Text Placeholder 2"/>
          <p:cNvSpPr>
            <a:spLocks noGrp="1"/>
          </p:cNvSpPr>
          <p:nvPr>
            <p:ph type="body" idx="1"/>
          </p:nvPr>
        </p:nvSpPr>
        <p:spPr>
          <a:xfrm>
            <a:off x="932331" y="3767317"/>
            <a:ext cx="10312996"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2" name="Title 1"/>
          <p:cNvSpPr>
            <a:spLocks noGrp="1"/>
          </p:cNvSpPr>
          <p:nvPr>
            <p:ph type="title"/>
          </p:nvPr>
        </p:nvSpPr>
        <p:spPr>
          <a:xfrm>
            <a:off x="920054" y="1204857"/>
            <a:ext cx="10339617" cy="1910716"/>
          </a:xfrm>
        </p:spPr>
        <p:txBody>
          <a:bodyPr anchor="b"/>
          <a:lstStyle>
            <a:lvl1pPr algn="ctr">
              <a:defRPr sz="5400" b="0" cap="none" baseline="0">
                <a:solidFill>
                  <a:schemeClr val="tx2"/>
                </a:solidFill>
              </a:defRPr>
            </a:lvl1pPr>
          </a:lstStyle>
          <a:p>
            <a:r>
              <a:rPr lang="en-US"/>
              <a:t>Click to edit Master title style</a:t>
            </a:r>
            <a:endParaRPr lang="en-US" dirty="0"/>
          </a:p>
        </p:txBody>
      </p:sp>
    </p:spTree>
    <p:extLst>
      <p:ext uri="{BB962C8B-B14F-4D97-AF65-F5344CB8AC3E}">
        <p14:creationId xmlns:p14="http://schemas.microsoft.com/office/powerpoint/2010/main" val="2787456969"/>
      </p:ext>
    </p:extLst>
  </p:cSld>
  <p:clrMapOvr>
    <a:masterClrMapping/>
  </p:clrMapOvr>
  <p:extLst mod="1">
    <p:ext uri="{DCECCB84-F9BA-43D5-87BE-67443E8EF086}">
      <p15:sldGuideLst xmlns:p15="http://schemas.microsoft.com/office/powerpoint/2012/main">
        <p15:guide id="0" orient="horz" pos="2160" userDrawn="1">
          <p15:clr>
            <a:srgbClr val="FBAE40"/>
          </p15:clr>
        </p15:guide>
        <p15:guide id="1"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0F00EBB-BA08-4AF0-A04F-0A67C6C8912B}" type="datetime1">
              <a:rPr lang="en-US" smtClean="0"/>
              <a:t>12/10/2016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grpSp>
        <p:nvGrpSpPr>
          <p:cNvPr id="13" name="Group 12"/>
          <p:cNvGrpSpPr/>
          <p:nvPr/>
        </p:nvGrpSpPr>
        <p:grpSpPr>
          <a:xfrm>
            <a:off x="1563446" y="1392217"/>
            <a:ext cx="9038813" cy="923330"/>
            <a:chOff x="1172584" y="1381459"/>
            <a:chExt cx="6779110" cy="923330"/>
          </a:xfrm>
        </p:grpSpPr>
        <p:sp>
          <p:nvSpPr>
            <p:cNvPr id="14" name="TextBox 13"/>
            <p:cNvSpPr txBox="1"/>
            <p:nvPr/>
          </p:nvSpPr>
          <p:spPr>
            <a:xfrm>
              <a:off x="4240920" y="1381459"/>
              <a:ext cx="657872"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10" name="Content Placeholder 9"/>
          <p:cNvSpPr>
            <a:spLocks noGrp="1"/>
          </p:cNvSpPr>
          <p:nvPr>
            <p:ph sz="quarter" idx="14"/>
          </p:nvPr>
        </p:nvSpPr>
        <p:spPr>
          <a:xfrm>
            <a:off x="6193535" y="2240280"/>
            <a:ext cx="5071872" cy="387705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7"/>
          <p:cNvSpPr>
            <a:spLocks noGrp="1"/>
          </p:cNvSpPr>
          <p:nvPr>
            <p:ph sz="quarter" idx="13"/>
          </p:nvPr>
        </p:nvSpPr>
        <p:spPr>
          <a:xfrm>
            <a:off x="914400" y="2240280"/>
            <a:ext cx="5071872" cy="387705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itle 1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Tree>
    <p:extLst>
      <p:ext uri="{BB962C8B-B14F-4D97-AF65-F5344CB8AC3E}">
        <p14:creationId xmlns:p14="http://schemas.microsoft.com/office/powerpoint/2010/main" val="306743514"/>
      </p:ext>
    </p:extLst>
  </p:cSld>
  <p:clrMapOvr>
    <a:masterClrMapping/>
  </p:clrMapOvr>
  <p:extLst mod="1">
    <p:ext uri="{DCECCB84-F9BA-43D5-87BE-67443E8EF086}">
      <p15:sldGuideLst xmlns:p15="http://schemas.microsoft.com/office/powerpoint/2012/main">
        <p15:guide id="0" orient="horz" pos="2160" userDrawn="1">
          <p15:clr>
            <a:srgbClr val="FBAE40"/>
          </p15:clr>
        </p15:guide>
        <p15:guide id="1"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CE8CF936-0ABC-43D5-8947-5F1CD1390A61}" type="datetime1">
              <a:rPr lang="en-US" smtClean="0"/>
              <a:t>12/10/2016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dirty="0"/>
          </a:p>
        </p:txBody>
      </p:sp>
      <p:grpSp>
        <p:nvGrpSpPr>
          <p:cNvPr id="14" name="Group 13"/>
          <p:cNvGrpSpPr/>
          <p:nvPr/>
        </p:nvGrpSpPr>
        <p:grpSpPr>
          <a:xfrm>
            <a:off x="1563446" y="1392217"/>
            <a:ext cx="9038813" cy="923330"/>
            <a:chOff x="1172584" y="1381459"/>
            <a:chExt cx="6779110" cy="923330"/>
          </a:xfrm>
        </p:grpSpPr>
        <p:sp>
          <p:nvSpPr>
            <p:cNvPr id="16" name="TextBox 15"/>
            <p:cNvSpPr txBox="1"/>
            <p:nvPr/>
          </p:nvSpPr>
          <p:spPr>
            <a:xfrm>
              <a:off x="4248139" y="1381459"/>
              <a:ext cx="657872"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6" name="Content Placeholder 5"/>
          <p:cNvSpPr>
            <a:spLocks noGrp="1"/>
          </p:cNvSpPr>
          <p:nvPr>
            <p:ph sz="quarter" idx="4"/>
          </p:nvPr>
        </p:nvSpPr>
        <p:spPr>
          <a:xfrm>
            <a:off x="6193368" y="2944368"/>
            <a:ext cx="50663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69741" y="2240280"/>
            <a:ext cx="4596384"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917984" y="2947595"/>
            <a:ext cx="5071872"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Text Placeholder 2"/>
          <p:cNvSpPr>
            <a:spLocks noGrp="1"/>
          </p:cNvSpPr>
          <p:nvPr>
            <p:ph type="body" idx="1"/>
          </p:nvPr>
        </p:nvSpPr>
        <p:spPr>
          <a:xfrm>
            <a:off x="1402080" y="2240280"/>
            <a:ext cx="458992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Tree>
    <p:extLst>
      <p:ext uri="{BB962C8B-B14F-4D97-AF65-F5344CB8AC3E}">
        <p14:creationId xmlns:p14="http://schemas.microsoft.com/office/powerpoint/2010/main" val="1264724397"/>
      </p:ext>
    </p:extLst>
  </p:cSld>
  <p:clrMapOvr>
    <a:masterClrMapping/>
  </p:clrMapOvr>
  <p:extLst mod="1">
    <p:ext uri="{DCECCB84-F9BA-43D5-87BE-67443E8EF086}">
      <p15:sldGuideLst xmlns:p15="http://schemas.microsoft.com/office/powerpoint/2012/main">
        <p15:guide id="0" orient="horz" pos="2160" userDrawn="1">
          <p15:clr>
            <a:srgbClr val="FBAE40"/>
          </p15:clr>
        </p15:guide>
        <p15:guide id="1"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9A4EE14-13FE-47E8-9483-65B53DD36B2A}" type="datetime1">
              <a:rPr lang="en-US" smtClean="0"/>
              <a:t>12/10/2016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dirty="0"/>
          </a:p>
        </p:txBody>
      </p:sp>
      <p:grpSp>
        <p:nvGrpSpPr>
          <p:cNvPr id="10" name="Group 9"/>
          <p:cNvGrpSpPr/>
          <p:nvPr/>
        </p:nvGrpSpPr>
        <p:grpSpPr>
          <a:xfrm>
            <a:off x="1563446" y="1392217"/>
            <a:ext cx="9038813" cy="923330"/>
            <a:chOff x="1172584" y="1381459"/>
            <a:chExt cx="6779110" cy="923330"/>
          </a:xfrm>
        </p:grpSpPr>
        <p:sp>
          <p:nvSpPr>
            <p:cNvPr id="14" name="TextBox 13"/>
            <p:cNvSpPr txBox="1"/>
            <p:nvPr/>
          </p:nvSpPr>
          <p:spPr>
            <a:xfrm>
              <a:off x="4248139" y="1381459"/>
              <a:ext cx="657872"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005937786"/>
      </p:ext>
    </p:extLst>
  </p:cSld>
  <p:clrMapOvr>
    <a:masterClrMapping/>
  </p:clrMapOvr>
  <p:extLst mod="1">
    <p:ext uri="{DCECCB84-F9BA-43D5-87BE-67443E8EF086}">
      <p15:sldGuideLst xmlns:p15="http://schemas.microsoft.com/office/powerpoint/2012/main">
        <p15:guide id="0" orient="horz" pos="2160" userDrawn="1">
          <p15:clr>
            <a:srgbClr val="FBAE40"/>
          </p15:clr>
        </p15:guide>
        <p15:guide id="1" pos="38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E91BDA-8F09-40E7-8957-DEDB86C412D4}" type="datetime1">
              <a:rPr lang="en-US" smtClean="0"/>
              <a:t>12/10/2016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36591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CF25FE2-FB5B-4347-83EA-0EFB3D1DC4B2}" type="datetime1">
              <a:rPr lang="en-US" smtClean="0"/>
              <a:t>12/10/2016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
        <p:nvSpPr>
          <p:cNvPr id="3" name="Content Placeholder 2"/>
          <p:cNvSpPr>
            <a:spLocks noGrp="1"/>
          </p:cNvSpPr>
          <p:nvPr>
            <p:ph idx="1"/>
          </p:nvPr>
        </p:nvSpPr>
        <p:spPr>
          <a:xfrm>
            <a:off x="922669" y="559399"/>
            <a:ext cx="5488889"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12773" y="3603813"/>
            <a:ext cx="4548967"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 name="Title 1"/>
          <p:cNvSpPr>
            <a:spLocks noGrp="1"/>
          </p:cNvSpPr>
          <p:nvPr>
            <p:ph type="title"/>
          </p:nvPr>
        </p:nvSpPr>
        <p:spPr>
          <a:xfrm>
            <a:off x="6712773" y="1678196"/>
            <a:ext cx="4563311" cy="1886921"/>
          </a:xfrm>
        </p:spPr>
        <p:txBody>
          <a:bodyPr anchor="b"/>
          <a:lstStyle>
            <a:lvl1pPr algn="l">
              <a:defRPr sz="2800" b="0"/>
            </a:lvl1pPr>
          </a:lstStyle>
          <a:p>
            <a:r>
              <a:rPr lang="en-US"/>
              <a:t>Click to edit Master title style</a:t>
            </a:r>
          </a:p>
        </p:txBody>
      </p:sp>
    </p:spTree>
    <p:extLst>
      <p:ext uri="{BB962C8B-B14F-4D97-AF65-F5344CB8AC3E}">
        <p14:creationId xmlns:p14="http://schemas.microsoft.com/office/powerpoint/2010/main" val="243793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3E4A8DD-70C1-46B6-8910-0CC5F5D265E2}" type="datetime1">
              <a:rPr lang="en-US" smtClean="0"/>
              <a:t>12/10/2016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
        <p:nvSpPr>
          <p:cNvPr id="3" name="Picture Placeholder 2"/>
          <p:cNvSpPr>
            <a:spLocks noGrp="1"/>
          </p:cNvSpPr>
          <p:nvPr>
            <p:ph type="pic" idx="1"/>
          </p:nvPr>
        </p:nvSpPr>
        <p:spPr>
          <a:xfrm rot="240000">
            <a:off x="2911723" y="666965"/>
            <a:ext cx="6362875"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7986" y="5324306"/>
            <a:ext cx="10341685"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 name="Title 1"/>
          <p:cNvSpPr>
            <a:spLocks noGrp="1"/>
          </p:cNvSpPr>
          <p:nvPr>
            <p:ph type="title"/>
          </p:nvPr>
        </p:nvSpPr>
        <p:spPr>
          <a:xfrm>
            <a:off x="903642" y="4668819"/>
            <a:ext cx="10356028" cy="644729"/>
          </a:xfrm>
        </p:spPr>
        <p:txBody>
          <a:bodyPr anchor="b"/>
          <a:lstStyle>
            <a:lvl1pPr algn="ctr">
              <a:defRPr sz="2800" b="0"/>
            </a:lvl1pPr>
          </a:lstStyle>
          <a:p>
            <a:r>
              <a:rPr lang="en-US"/>
              <a:t>Click to edit Master title style</a:t>
            </a:r>
          </a:p>
        </p:txBody>
      </p:sp>
    </p:spTree>
    <p:extLst>
      <p:ext uri="{BB962C8B-B14F-4D97-AF65-F5344CB8AC3E}">
        <p14:creationId xmlns:p14="http://schemas.microsoft.com/office/powerpoint/2010/main" val="3651108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gradFill flip="none" rotWithShape="1">
            <a:gsLst>
              <a:gs pos="83000">
                <a:schemeClr val="bg1">
                  <a:alpha val="11000"/>
                </a:schemeClr>
              </a:gs>
              <a:gs pos="100000">
                <a:schemeClr val="tx2">
                  <a:lumMod val="20000"/>
                  <a:lumOff val="80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4" name="Date Placeholder 3"/>
          <p:cNvSpPr>
            <a:spLocks noGrp="1"/>
          </p:cNvSpPr>
          <p:nvPr>
            <p:ph type="dt" sz="half" idx="2"/>
          </p:nvPr>
        </p:nvSpPr>
        <p:spPr>
          <a:xfrm>
            <a:off x="480504" y="6161443"/>
            <a:ext cx="2844800" cy="365125"/>
          </a:xfrm>
          <a:prstGeom prst="rect">
            <a:avLst/>
          </a:prstGeom>
        </p:spPr>
        <p:txBody>
          <a:bodyPr vert="horz" lIns="91440" tIns="45720" rIns="91440" bIns="45720" rtlCol="0" anchor="ctr"/>
          <a:lstStyle>
            <a:lvl1pPr algn="l">
              <a:defRPr sz="1200">
                <a:solidFill>
                  <a:schemeClr val="tx2"/>
                </a:solidFill>
              </a:defRPr>
            </a:lvl1pPr>
          </a:lstStyle>
          <a:p>
            <a:fld id="{C907A035-E320-458B-A227-2406549707E9}" type="datetime1">
              <a:rPr lang="en-US" smtClean="0"/>
              <a:t>12/10/2016</a:t>
            </a:fld>
            <a:endParaRPr lang="en-US" dirty="0"/>
          </a:p>
        </p:txBody>
      </p:sp>
      <p:sp>
        <p:nvSpPr>
          <p:cNvPr id="5" name="Footer Placeholder 4"/>
          <p:cNvSpPr>
            <a:spLocks noGrp="1"/>
          </p:cNvSpPr>
          <p:nvPr>
            <p:ph type="ftr" sz="quarter" idx="3"/>
          </p:nvPr>
        </p:nvSpPr>
        <p:spPr>
          <a:xfrm>
            <a:off x="4165600" y="6161443"/>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8852352" y="6161443"/>
            <a:ext cx="2844800" cy="365125"/>
          </a:xfrm>
          <a:prstGeom prst="rect">
            <a:avLst/>
          </a:prstGeom>
        </p:spPr>
        <p:txBody>
          <a:bodyPr vert="horz" lIns="91440" tIns="45720" rIns="91440" bIns="45720" rtlCol="0" anchor="ctr"/>
          <a:lstStyle>
            <a:lvl1pPr algn="r">
              <a:defRPr sz="1200">
                <a:solidFill>
                  <a:schemeClr val="tx2"/>
                </a:solidFill>
              </a:defRPr>
            </a:lvl1pPr>
          </a:lstStyle>
          <a:p>
            <a:fld id="{401CF334-2D5C-4859-84A6-CA7E6E43FAEB}" type="slidenum">
              <a:rPr lang="en-US" smtClean="0"/>
              <a:t>‹#›</a:t>
            </a:fld>
            <a:endParaRPr lang="en-US" dirty="0"/>
          </a:p>
        </p:txBody>
      </p:sp>
      <p:sp>
        <p:nvSpPr>
          <p:cNvPr id="3" name="Text Placeholder 2"/>
          <p:cNvSpPr>
            <a:spLocks noGrp="1"/>
          </p:cNvSpPr>
          <p:nvPr>
            <p:ph type="body" idx="1"/>
          </p:nvPr>
        </p:nvSpPr>
        <p:spPr>
          <a:xfrm>
            <a:off x="932330" y="2248348"/>
            <a:ext cx="10327340" cy="387781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Placeholder 1"/>
          <p:cNvSpPr>
            <a:spLocks noGrp="1"/>
          </p:cNvSpPr>
          <p:nvPr>
            <p:ph type="title"/>
          </p:nvPr>
        </p:nvSpPr>
        <p:spPr>
          <a:xfrm>
            <a:off x="917987" y="304800"/>
            <a:ext cx="10341684" cy="1752600"/>
          </a:xfrm>
          <a:prstGeom prst="rect">
            <a:avLst/>
          </a:prstGeom>
        </p:spPr>
        <p:txBody>
          <a:bodyPr vert="horz" lIns="91440" tIns="45720" rIns="91440" bIns="45720" rtlCol="0" anchor="ctr">
            <a:noAutofit/>
          </a:bodyPr>
          <a:lstStyle/>
          <a:p>
            <a:r>
              <a:rPr lang="en-US"/>
              <a:t>Click to edit Master title style</a:t>
            </a:r>
            <a:endParaRPr lang="en-US" dirty="0"/>
          </a:p>
        </p:txBody>
      </p:sp>
    </p:spTree>
    <p:extLst>
      <p:ext uri="{BB962C8B-B14F-4D97-AF65-F5344CB8AC3E}">
        <p14:creationId xmlns:p14="http://schemas.microsoft.com/office/powerpoint/2010/main" val="227793696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lvl1pPr algn="ctr"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orient="horz" pos="1296" userDrawn="1">
          <p15:clr>
            <a:srgbClr val="F26B43"/>
          </p15:clr>
        </p15:guide>
        <p15:guide id="3" orient="horz" pos="192"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a:t>Charlene M. Blondo</a:t>
            </a:r>
          </a:p>
          <a:p>
            <a:r>
              <a:rPr lang="en-US" dirty="0"/>
              <a:t>Northern State University</a:t>
            </a:r>
          </a:p>
        </p:txBody>
      </p:sp>
      <p:sp>
        <p:nvSpPr>
          <p:cNvPr id="2" name="Title 1"/>
          <p:cNvSpPr>
            <a:spLocks noGrp="1"/>
          </p:cNvSpPr>
          <p:nvPr>
            <p:ph type="ctrTitle"/>
          </p:nvPr>
        </p:nvSpPr>
        <p:spPr/>
        <p:txBody>
          <a:bodyPr/>
          <a:lstStyle/>
          <a:p>
            <a:r>
              <a:rPr lang="en-US" dirty="0"/>
              <a:t>Parental Involvement and Music Attitudes of Vocal Music Students</a:t>
            </a:r>
          </a:p>
        </p:txBody>
      </p:sp>
    </p:spTree>
    <p:extLst>
      <p:ext uri="{BB962C8B-B14F-4D97-AF65-F5344CB8AC3E}">
        <p14:creationId xmlns:p14="http://schemas.microsoft.com/office/powerpoint/2010/main" val="2041342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109943480"/>
              </p:ext>
            </p:extLst>
          </p:nvPr>
        </p:nvGraphicFramePr>
        <p:xfrm>
          <a:off x="917986" y="2892831"/>
          <a:ext cx="10342150" cy="2391480"/>
        </p:xfrm>
        <a:graphic>
          <a:graphicData uri="http://schemas.openxmlformats.org/drawingml/2006/table">
            <a:tbl>
              <a:tblPr firstRow="1" firstCol="1" bandRow="1">
                <a:tableStyleId>{5C22544A-7EE6-4342-B048-85BDC9FD1C3A}</a:tableStyleId>
              </a:tblPr>
              <a:tblGrid>
                <a:gridCol w="1725760">
                  <a:extLst>
                    <a:ext uri="{9D8B030D-6E8A-4147-A177-3AD203B41FA5}">
                      <a16:colId xmlns:a16="http://schemas.microsoft.com/office/drawing/2014/main" val="1106818790"/>
                    </a:ext>
                  </a:extLst>
                </a:gridCol>
                <a:gridCol w="1723692">
                  <a:extLst>
                    <a:ext uri="{9D8B030D-6E8A-4147-A177-3AD203B41FA5}">
                      <a16:colId xmlns:a16="http://schemas.microsoft.com/office/drawing/2014/main" val="2039758430"/>
                    </a:ext>
                  </a:extLst>
                </a:gridCol>
                <a:gridCol w="1723692">
                  <a:extLst>
                    <a:ext uri="{9D8B030D-6E8A-4147-A177-3AD203B41FA5}">
                      <a16:colId xmlns:a16="http://schemas.microsoft.com/office/drawing/2014/main" val="4189635344"/>
                    </a:ext>
                  </a:extLst>
                </a:gridCol>
                <a:gridCol w="1723692">
                  <a:extLst>
                    <a:ext uri="{9D8B030D-6E8A-4147-A177-3AD203B41FA5}">
                      <a16:colId xmlns:a16="http://schemas.microsoft.com/office/drawing/2014/main" val="3217685023"/>
                    </a:ext>
                  </a:extLst>
                </a:gridCol>
                <a:gridCol w="1723692">
                  <a:extLst>
                    <a:ext uri="{9D8B030D-6E8A-4147-A177-3AD203B41FA5}">
                      <a16:colId xmlns:a16="http://schemas.microsoft.com/office/drawing/2014/main" val="63290639"/>
                    </a:ext>
                  </a:extLst>
                </a:gridCol>
                <a:gridCol w="1721622">
                  <a:extLst>
                    <a:ext uri="{9D8B030D-6E8A-4147-A177-3AD203B41FA5}">
                      <a16:colId xmlns:a16="http://schemas.microsoft.com/office/drawing/2014/main" val="2791916693"/>
                    </a:ext>
                  </a:extLst>
                </a:gridCol>
              </a:tblGrid>
              <a:tr h="398580">
                <a:tc>
                  <a:txBody>
                    <a:bodyPr/>
                    <a:lstStyle/>
                    <a:p>
                      <a:pPr marL="0" marR="0">
                        <a:lnSpc>
                          <a:spcPct val="200000"/>
                        </a:lnSpc>
                        <a:spcBef>
                          <a:spcPts val="0"/>
                        </a:spcBef>
                        <a:spcAft>
                          <a:spcPts val="0"/>
                        </a:spcAft>
                      </a:pPr>
                      <a:r>
                        <a:rPr lang="en-US" sz="1200">
                          <a:effectLst/>
                        </a:rPr>
                        <a:t> </a:t>
                      </a:r>
                      <a:endParaRPr lang="en-US"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1200">
                          <a:effectLst/>
                        </a:rPr>
                        <a:t>12</a:t>
                      </a:r>
                      <a:r>
                        <a:rPr lang="en-US" sz="1200" baseline="30000">
                          <a:effectLst/>
                        </a:rPr>
                        <a:t>th</a:t>
                      </a:r>
                      <a:r>
                        <a:rPr lang="en-US" sz="1200">
                          <a:effectLst/>
                        </a:rPr>
                        <a:t> Grade</a:t>
                      </a:r>
                      <a:endParaRPr lang="en-US"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1200">
                          <a:effectLst/>
                        </a:rPr>
                        <a:t>11</a:t>
                      </a:r>
                      <a:r>
                        <a:rPr lang="en-US" sz="1200" baseline="30000">
                          <a:effectLst/>
                        </a:rPr>
                        <a:t>th</a:t>
                      </a:r>
                      <a:r>
                        <a:rPr lang="en-US" sz="1200">
                          <a:effectLst/>
                        </a:rPr>
                        <a:t> Grade</a:t>
                      </a:r>
                      <a:endParaRPr lang="en-US"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1200">
                          <a:effectLst/>
                        </a:rPr>
                        <a:t>10</a:t>
                      </a:r>
                      <a:r>
                        <a:rPr lang="en-US" sz="1200" baseline="30000">
                          <a:effectLst/>
                        </a:rPr>
                        <a:t>th</a:t>
                      </a:r>
                      <a:r>
                        <a:rPr lang="en-US" sz="1200">
                          <a:effectLst/>
                        </a:rPr>
                        <a:t> Grade</a:t>
                      </a:r>
                      <a:endParaRPr lang="en-US"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1200">
                          <a:effectLst/>
                        </a:rPr>
                        <a:t>9</a:t>
                      </a:r>
                      <a:r>
                        <a:rPr lang="en-US" sz="1200" baseline="30000">
                          <a:effectLst/>
                        </a:rPr>
                        <a:t>th</a:t>
                      </a:r>
                      <a:r>
                        <a:rPr lang="en-US" sz="1200">
                          <a:effectLst/>
                        </a:rPr>
                        <a:t> Grade</a:t>
                      </a:r>
                      <a:endParaRPr lang="en-US"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1200">
                          <a:effectLst/>
                        </a:rPr>
                        <a:t>8</a:t>
                      </a:r>
                      <a:r>
                        <a:rPr lang="en-US" sz="1200" baseline="30000">
                          <a:effectLst/>
                        </a:rPr>
                        <a:t>th</a:t>
                      </a:r>
                      <a:r>
                        <a:rPr lang="en-US" sz="1200">
                          <a:effectLst/>
                        </a:rPr>
                        <a:t> Grade</a:t>
                      </a:r>
                      <a:endParaRPr lang="en-US"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3911687029"/>
                  </a:ext>
                </a:extLst>
              </a:tr>
              <a:tr h="398580">
                <a:tc>
                  <a:txBody>
                    <a:bodyPr/>
                    <a:lstStyle/>
                    <a:p>
                      <a:pPr marL="0" marR="0">
                        <a:lnSpc>
                          <a:spcPct val="200000"/>
                        </a:lnSpc>
                        <a:spcBef>
                          <a:spcPts val="0"/>
                        </a:spcBef>
                        <a:spcAft>
                          <a:spcPts val="0"/>
                        </a:spcAft>
                      </a:pPr>
                      <a:r>
                        <a:rPr lang="en-US" sz="1200">
                          <a:effectLst/>
                        </a:rPr>
                        <a:t>Responded</a:t>
                      </a:r>
                      <a:endParaRPr lang="en-US"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1200">
                          <a:effectLst/>
                        </a:rPr>
                        <a:t>66.7%</a:t>
                      </a:r>
                      <a:endParaRPr lang="en-US"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1200">
                          <a:effectLst/>
                        </a:rPr>
                        <a:t>57.1%</a:t>
                      </a:r>
                      <a:endParaRPr lang="en-US"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1200">
                          <a:effectLst/>
                        </a:rPr>
                        <a:t>70%</a:t>
                      </a:r>
                      <a:endParaRPr lang="en-US"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1200">
                          <a:effectLst/>
                        </a:rPr>
                        <a:t>71.4%</a:t>
                      </a:r>
                      <a:endParaRPr lang="en-US"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1200">
                          <a:effectLst/>
                        </a:rPr>
                        <a:t>57.9%</a:t>
                      </a:r>
                      <a:endParaRPr lang="en-US"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996876077"/>
                  </a:ext>
                </a:extLst>
              </a:tr>
              <a:tr h="398580">
                <a:tc>
                  <a:txBody>
                    <a:bodyPr/>
                    <a:lstStyle/>
                    <a:p>
                      <a:pPr marL="0" marR="0">
                        <a:lnSpc>
                          <a:spcPct val="200000"/>
                        </a:lnSpc>
                        <a:spcBef>
                          <a:spcPts val="0"/>
                        </a:spcBef>
                        <a:spcAft>
                          <a:spcPts val="0"/>
                        </a:spcAft>
                      </a:pPr>
                      <a:r>
                        <a:rPr lang="en-US" sz="1200">
                          <a:effectLst/>
                        </a:rPr>
                        <a:t>Agreed </a:t>
                      </a:r>
                      <a:endParaRPr lang="en-US"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1200">
                          <a:effectLst/>
                        </a:rPr>
                        <a:t>66.7%</a:t>
                      </a:r>
                      <a:endParaRPr lang="en-US"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1200">
                          <a:effectLst/>
                        </a:rPr>
                        <a:t>42.9%</a:t>
                      </a:r>
                      <a:endParaRPr lang="en-US"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1200">
                          <a:effectLst/>
                        </a:rPr>
                        <a:t>60%</a:t>
                      </a:r>
                      <a:endParaRPr lang="en-US"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1200">
                          <a:effectLst/>
                        </a:rPr>
                        <a:t>71.4%</a:t>
                      </a:r>
                      <a:endParaRPr lang="en-US"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1200">
                          <a:effectLst/>
                        </a:rPr>
                        <a:t>57.9%</a:t>
                      </a:r>
                      <a:endParaRPr lang="en-US"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077905490"/>
                  </a:ext>
                </a:extLst>
              </a:tr>
              <a:tr h="398580">
                <a:tc>
                  <a:txBody>
                    <a:bodyPr/>
                    <a:lstStyle/>
                    <a:p>
                      <a:pPr marL="0" marR="0">
                        <a:lnSpc>
                          <a:spcPct val="200000"/>
                        </a:lnSpc>
                        <a:spcBef>
                          <a:spcPts val="0"/>
                        </a:spcBef>
                        <a:spcAft>
                          <a:spcPts val="0"/>
                        </a:spcAft>
                      </a:pPr>
                      <a:r>
                        <a:rPr lang="en-US" sz="1200">
                          <a:effectLst/>
                        </a:rPr>
                        <a:t>No Response</a:t>
                      </a:r>
                      <a:endParaRPr lang="en-US"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1200">
                          <a:effectLst/>
                        </a:rPr>
                        <a:t>33.3%</a:t>
                      </a:r>
                      <a:endParaRPr lang="en-US"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1200">
                          <a:effectLst/>
                        </a:rPr>
                        <a:t>42.9%</a:t>
                      </a:r>
                      <a:endParaRPr lang="en-US"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1200">
                          <a:effectLst/>
                        </a:rPr>
                        <a:t>30%</a:t>
                      </a:r>
                      <a:endParaRPr lang="en-US"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1200">
                          <a:effectLst/>
                        </a:rPr>
                        <a:t>28.6%</a:t>
                      </a:r>
                      <a:endParaRPr lang="en-US"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1200">
                          <a:effectLst/>
                        </a:rPr>
                        <a:t>42.1%</a:t>
                      </a:r>
                      <a:endParaRPr lang="en-US"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2778823943"/>
                  </a:ext>
                </a:extLst>
              </a:tr>
              <a:tr h="398580">
                <a:tc>
                  <a:txBody>
                    <a:bodyPr/>
                    <a:lstStyle/>
                    <a:p>
                      <a:pPr marL="0" marR="0">
                        <a:lnSpc>
                          <a:spcPct val="200000"/>
                        </a:lnSpc>
                        <a:spcBef>
                          <a:spcPts val="0"/>
                        </a:spcBef>
                        <a:spcAft>
                          <a:spcPts val="0"/>
                        </a:spcAft>
                      </a:pPr>
                      <a:r>
                        <a:rPr lang="en-US" sz="1200">
                          <a:effectLst/>
                        </a:rPr>
                        <a:t>Opted Out</a:t>
                      </a:r>
                      <a:endParaRPr lang="en-US"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1200">
                          <a:effectLst/>
                        </a:rPr>
                        <a:t>0%</a:t>
                      </a:r>
                      <a:endParaRPr lang="en-US"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1200">
                          <a:effectLst/>
                        </a:rPr>
                        <a:t>14.3%</a:t>
                      </a:r>
                      <a:endParaRPr lang="en-US"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1200">
                          <a:effectLst/>
                        </a:rPr>
                        <a:t>0%</a:t>
                      </a:r>
                      <a:endParaRPr lang="en-US"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1200">
                          <a:effectLst/>
                        </a:rPr>
                        <a:t>0%</a:t>
                      </a:r>
                      <a:endParaRPr lang="en-US"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1200">
                          <a:effectLst/>
                        </a:rPr>
                        <a:t>0%</a:t>
                      </a:r>
                      <a:endParaRPr lang="en-US"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431475417"/>
                  </a:ext>
                </a:extLst>
              </a:tr>
              <a:tr h="398580">
                <a:tc>
                  <a:txBody>
                    <a:bodyPr/>
                    <a:lstStyle/>
                    <a:p>
                      <a:pPr marL="0" marR="0">
                        <a:lnSpc>
                          <a:spcPct val="200000"/>
                        </a:lnSpc>
                        <a:spcBef>
                          <a:spcPts val="0"/>
                        </a:spcBef>
                        <a:spcAft>
                          <a:spcPts val="0"/>
                        </a:spcAft>
                      </a:pPr>
                      <a:r>
                        <a:rPr lang="en-US" sz="1200">
                          <a:effectLst/>
                        </a:rPr>
                        <a:t>Unreturned</a:t>
                      </a:r>
                      <a:endParaRPr lang="en-US"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1200">
                          <a:effectLst/>
                        </a:rPr>
                        <a:t>0%</a:t>
                      </a:r>
                      <a:endParaRPr lang="en-US"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1200">
                          <a:effectLst/>
                        </a:rPr>
                        <a:t>0%</a:t>
                      </a:r>
                      <a:endParaRPr lang="en-US"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1200">
                          <a:effectLst/>
                        </a:rPr>
                        <a:t>10%</a:t>
                      </a:r>
                      <a:endParaRPr lang="en-US"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1200">
                          <a:effectLst/>
                        </a:rPr>
                        <a:t>0%</a:t>
                      </a:r>
                      <a:endParaRPr lang="en-US"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1200" dirty="0">
                          <a:effectLst/>
                        </a:rPr>
                        <a:t>0%</a:t>
                      </a:r>
                      <a:endParaRPr lang="en-US" sz="12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898721943"/>
                  </a:ext>
                </a:extLst>
              </a:tr>
            </a:tbl>
          </a:graphicData>
        </a:graphic>
      </p:graphicFrame>
      <p:sp>
        <p:nvSpPr>
          <p:cNvPr id="3" name="Title 2"/>
          <p:cNvSpPr>
            <a:spLocks noGrp="1"/>
          </p:cNvSpPr>
          <p:nvPr>
            <p:ph type="title"/>
          </p:nvPr>
        </p:nvSpPr>
        <p:spPr/>
        <p:txBody>
          <a:bodyPr/>
          <a:lstStyle/>
          <a:p>
            <a:r>
              <a:rPr lang="en-US" dirty="0"/>
              <a:t>Table 1</a:t>
            </a:r>
          </a:p>
        </p:txBody>
      </p:sp>
      <p:sp>
        <p:nvSpPr>
          <p:cNvPr id="5" name="Rectangle 1"/>
          <p:cNvSpPr>
            <a:spLocks noChangeArrowheads="1"/>
          </p:cNvSpPr>
          <p:nvPr/>
        </p:nvSpPr>
        <p:spPr bwMode="auto">
          <a:xfrm>
            <a:off x="-16381" y="-22745"/>
            <a:ext cx="1220838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Table 1</a:t>
            </a:r>
            <a:endParaRPr kumimoji="0" lang="en-US" altLang="ja-JP" sz="9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200" b="0" i="1" u="none" strike="noStrike" cap="none" normalizeH="0" baseline="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High School Choir Survey Participation</a:t>
            </a:r>
            <a:endParaRPr kumimoji="0" lang="en-US" altLang="ja-JP"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5383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93920703"/>
              </p:ext>
            </p:extLst>
          </p:nvPr>
        </p:nvGraphicFramePr>
        <p:xfrm>
          <a:off x="1575437" y="2543696"/>
          <a:ext cx="9026783" cy="4039986"/>
        </p:xfrm>
        <a:graphic>
          <a:graphicData uri="http://schemas.openxmlformats.org/drawingml/2006/table">
            <a:tbl>
              <a:tblPr firstRow="1" firstCol="1" bandRow="1">
                <a:tableStyleId>{5C22544A-7EE6-4342-B048-85BDC9FD1C3A}</a:tableStyleId>
              </a:tblPr>
              <a:tblGrid>
                <a:gridCol w="1506270">
                  <a:extLst>
                    <a:ext uri="{9D8B030D-6E8A-4147-A177-3AD203B41FA5}">
                      <a16:colId xmlns:a16="http://schemas.microsoft.com/office/drawing/2014/main" val="1502962203"/>
                    </a:ext>
                  </a:extLst>
                </a:gridCol>
                <a:gridCol w="1504464">
                  <a:extLst>
                    <a:ext uri="{9D8B030D-6E8A-4147-A177-3AD203B41FA5}">
                      <a16:colId xmlns:a16="http://schemas.microsoft.com/office/drawing/2014/main" val="616745773"/>
                    </a:ext>
                  </a:extLst>
                </a:gridCol>
                <a:gridCol w="1504464">
                  <a:extLst>
                    <a:ext uri="{9D8B030D-6E8A-4147-A177-3AD203B41FA5}">
                      <a16:colId xmlns:a16="http://schemas.microsoft.com/office/drawing/2014/main" val="4123548395"/>
                    </a:ext>
                  </a:extLst>
                </a:gridCol>
                <a:gridCol w="1504464">
                  <a:extLst>
                    <a:ext uri="{9D8B030D-6E8A-4147-A177-3AD203B41FA5}">
                      <a16:colId xmlns:a16="http://schemas.microsoft.com/office/drawing/2014/main" val="1977925363"/>
                    </a:ext>
                  </a:extLst>
                </a:gridCol>
                <a:gridCol w="1504464">
                  <a:extLst>
                    <a:ext uri="{9D8B030D-6E8A-4147-A177-3AD203B41FA5}">
                      <a16:colId xmlns:a16="http://schemas.microsoft.com/office/drawing/2014/main" val="1781186427"/>
                    </a:ext>
                  </a:extLst>
                </a:gridCol>
                <a:gridCol w="1502657">
                  <a:extLst>
                    <a:ext uri="{9D8B030D-6E8A-4147-A177-3AD203B41FA5}">
                      <a16:colId xmlns:a16="http://schemas.microsoft.com/office/drawing/2014/main" val="3525414565"/>
                    </a:ext>
                  </a:extLst>
                </a:gridCol>
              </a:tblGrid>
              <a:tr h="523658">
                <a:tc>
                  <a:txBody>
                    <a:bodyPr/>
                    <a:lstStyle/>
                    <a:p>
                      <a:pPr marL="0" marR="0">
                        <a:lnSpc>
                          <a:spcPct val="200000"/>
                        </a:lnSpc>
                        <a:spcBef>
                          <a:spcPts val="0"/>
                        </a:spcBef>
                        <a:spcAft>
                          <a:spcPts val="0"/>
                        </a:spcAft>
                      </a:pPr>
                      <a:r>
                        <a:rPr lang="en-US" sz="1200">
                          <a:effectLst/>
                        </a:rPr>
                        <a:t> </a:t>
                      </a:r>
                      <a:endParaRPr lang="en-US"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1200">
                          <a:effectLst/>
                        </a:rPr>
                        <a:t>Female</a:t>
                      </a:r>
                      <a:endParaRPr lang="en-US"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1200">
                          <a:effectLst/>
                        </a:rPr>
                        <a:t>Male</a:t>
                      </a:r>
                      <a:endParaRPr lang="en-US"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1200">
                          <a:effectLst/>
                        </a:rPr>
                        <a:t> </a:t>
                      </a:r>
                      <a:endParaRPr lang="en-US"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1200">
                          <a:effectLst/>
                        </a:rPr>
                        <a:t> </a:t>
                      </a:r>
                      <a:endParaRPr lang="en-US"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1200">
                          <a:effectLst/>
                        </a:rPr>
                        <a:t> </a:t>
                      </a:r>
                      <a:endParaRPr lang="en-US"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3291735774"/>
                  </a:ext>
                </a:extLst>
              </a:tr>
              <a:tr h="523658">
                <a:tc>
                  <a:txBody>
                    <a:bodyPr/>
                    <a:lstStyle/>
                    <a:p>
                      <a:pPr marL="0" marR="0">
                        <a:lnSpc>
                          <a:spcPct val="200000"/>
                        </a:lnSpc>
                        <a:spcBef>
                          <a:spcPts val="0"/>
                        </a:spcBef>
                        <a:spcAft>
                          <a:spcPts val="0"/>
                        </a:spcAft>
                      </a:pPr>
                      <a:r>
                        <a:rPr lang="en-US" sz="1200">
                          <a:effectLst/>
                        </a:rPr>
                        <a:t>Responded</a:t>
                      </a:r>
                      <a:endParaRPr lang="en-US"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1200">
                          <a:effectLst/>
                        </a:rPr>
                        <a:t>73.1%</a:t>
                      </a:r>
                      <a:endParaRPr lang="en-US"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1200">
                          <a:effectLst/>
                        </a:rPr>
                        <a:t>56.5%</a:t>
                      </a:r>
                      <a:endParaRPr lang="en-US"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1200">
                          <a:effectLst/>
                        </a:rPr>
                        <a:t> </a:t>
                      </a:r>
                      <a:endParaRPr lang="en-US"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1200" dirty="0">
                          <a:effectLst/>
                        </a:rPr>
                        <a:t> </a:t>
                      </a:r>
                      <a:endParaRPr lang="en-US" sz="12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1200">
                          <a:effectLst/>
                        </a:rPr>
                        <a:t> </a:t>
                      </a:r>
                      <a:endParaRPr lang="en-US"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2568548049"/>
                  </a:ext>
                </a:extLst>
              </a:tr>
              <a:tr h="523658">
                <a:tc>
                  <a:txBody>
                    <a:bodyPr/>
                    <a:lstStyle/>
                    <a:p>
                      <a:pPr marL="0" marR="0">
                        <a:lnSpc>
                          <a:spcPct val="200000"/>
                        </a:lnSpc>
                        <a:spcBef>
                          <a:spcPts val="0"/>
                        </a:spcBef>
                        <a:spcAft>
                          <a:spcPts val="0"/>
                        </a:spcAft>
                      </a:pPr>
                      <a:r>
                        <a:rPr lang="en-US" sz="1200">
                          <a:effectLst/>
                        </a:rPr>
                        <a:t>Agreed </a:t>
                      </a:r>
                      <a:endParaRPr lang="en-US"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1200">
                          <a:effectLst/>
                        </a:rPr>
                        <a:t>89.5%</a:t>
                      </a:r>
                      <a:endParaRPr lang="en-US"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1200">
                          <a:effectLst/>
                        </a:rPr>
                        <a:t>92.3%</a:t>
                      </a:r>
                      <a:endParaRPr lang="en-US"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1200">
                          <a:effectLst/>
                        </a:rPr>
                        <a:t> </a:t>
                      </a:r>
                      <a:endParaRPr lang="en-US"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1200">
                          <a:effectLst/>
                        </a:rPr>
                        <a:t> </a:t>
                      </a:r>
                      <a:endParaRPr lang="en-US"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1200">
                          <a:effectLst/>
                        </a:rPr>
                        <a:t> </a:t>
                      </a:r>
                      <a:endParaRPr lang="en-US"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760092131"/>
                  </a:ext>
                </a:extLst>
              </a:tr>
              <a:tr h="972677">
                <a:tc>
                  <a:txBody>
                    <a:bodyPr/>
                    <a:lstStyle/>
                    <a:p>
                      <a:pPr marL="0" marR="0">
                        <a:lnSpc>
                          <a:spcPct val="200000"/>
                        </a:lnSpc>
                        <a:spcBef>
                          <a:spcPts val="0"/>
                        </a:spcBef>
                        <a:spcAft>
                          <a:spcPts val="0"/>
                        </a:spcAft>
                      </a:pPr>
                      <a:r>
                        <a:rPr lang="en-US" sz="1200">
                          <a:effectLst/>
                        </a:rPr>
                        <a:t>No Response</a:t>
                      </a:r>
                      <a:endParaRPr lang="en-US"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1200">
                          <a:effectLst/>
                        </a:rPr>
                        <a:t>38.5%</a:t>
                      </a:r>
                      <a:endParaRPr lang="en-US"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1200">
                          <a:effectLst/>
                        </a:rPr>
                        <a:t>43.5%</a:t>
                      </a:r>
                      <a:endParaRPr lang="en-US"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1200">
                          <a:effectLst/>
                        </a:rPr>
                        <a:t> </a:t>
                      </a:r>
                      <a:endParaRPr lang="en-US"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1200">
                          <a:effectLst/>
                        </a:rPr>
                        <a:t> </a:t>
                      </a:r>
                      <a:endParaRPr lang="en-US"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1200">
                          <a:effectLst/>
                        </a:rPr>
                        <a:t> </a:t>
                      </a:r>
                      <a:endParaRPr lang="en-US"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2147713109"/>
                  </a:ext>
                </a:extLst>
              </a:tr>
              <a:tr h="523658">
                <a:tc>
                  <a:txBody>
                    <a:bodyPr/>
                    <a:lstStyle/>
                    <a:p>
                      <a:pPr marL="0" marR="0">
                        <a:lnSpc>
                          <a:spcPct val="200000"/>
                        </a:lnSpc>
                        <a:spcBef>
                          <a:spcPts val="0"/>
                        </a:spcBef>
                        <a:spcAft>
                          <a:spcPts val="0"/>
                        </a:spcAft>
                      </a:pPr>
                      <a:r>
                        <a:rPr lang="en-US" sz="1200">
                          <a:effectLst/>
                        </a:rPr>
                        <a:t>Opted Out</a:t>
                      </a:r>
                      <a:endParaRPr lang="en-US"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1200">
                          <a:effectLst/>
                        </a:rPr>
                        <a:t>5.3%</a:t>
                      </a:r>
                      <a:endParaRPr lang="en-US"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1200">
                          <a:effectLst/>
                        </a:rPr>
                        <a:t>0%</a:t>
                      </a:r>
                      <a:endParaRPr lang="en-US"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1200">
                          <a:effectLst/>
                        </a:rPr>
                        <a:t> </a:t>
                      </a:r>
                      <a:endParaRPr lang="en-US"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1200">
                          <a:effectLst/>
                        </a:rPr>
                        <a:t> </a:t>
                      </a:r>
                      <a:endParaRPr lang="en-US"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1200">
                          <a:effectLst/>
                        </a:rPr>
                        <a:t> </a:t>
                      </a:r>
                      <a:endParaRPr lang="en-US"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364912186"/>
                  </a:ext>
                </a:extLst>
              </a:tr>
              <a:tr h="972677">
                <a:tc>
                  <a:txBody>
                    <a:bodyPr/>
                    <a:lstStyle/>
                    <a:p>
                      <a:pPr marL="0" marR="0">
                        <a:lnSpc>
                          <a:spcPct val="200000"/>
                        </a:lnSpc>
                        <a:spcBef>
                          <a:spcPts val="0"/>
                        </a:spcBef>
                        <a:spcAft>
                          <a:spcPts val="0"/>
                        </a:spcAft>
                      </a:pPr>
                      <a:r>
                        <a:rPr lang="en-US" sz="1200">
                          <a:effectLst/>
                        </a:rPr>
                        <a:t>Unreturned</a:t>
                      </a:r>
                      <a:endParaRPr lang="en-US"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1200">
                          <a:effectLst/>
                        </a:rPr>
                        <a:t>0%</a:t>
                      </a:r>
                      <a:endParaRPr lang="en-US"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1200">
                          <a:effectLst/>
                        </a:rPr>
                        <a:t>7.7%</a:t>
                      </a:r>
                      <a:endParaRPr lang="en-US"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1200">
                          <a:effectLst/>
                        </a:rPr>
                        <a:t> </a:t>
                      </a:r>
                      <a:endParaRPr lang="en-US"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1200">
                          <a:effectLst/>
                        </a:rPr>
                        <a:t> </a:t>
                      </a:r>
                      <a:endParaRPr lang="en-US"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1200" dirty="0">
                          <a:effectLst/>
                        </a:rPr>
                        <a:t> </a:t>
                      </a:r>
                      <a:endParaRPr lang="en-US" sz="12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3115395793"/>
                  </a:ext>
                </a:extLst>
              </a:tr>
            </a:tbl>
          </a:graphicData>
        </a:graphic>
      </p:graphicFrame>
      <p:sp>
        <p:nvSpPr>
          <p:cNvPr id="3" name="Title 2"/>
          <p:cNvSpPr>
            <a:spLocks noGrp="1"/>
          </p:cNvSpPr>
          <p:nvPr>
            <p:ph type="title"/>
          </p:nvPr>
        </p:nvSpPr>
        <p:spPr>
          <a:xfrm>
            <a:off x="917987" y="304800"/>
            <a:ext cx="10341684" cy="1752600"/>
          </a:xfrm>
        </p:spPr>
        <p:txBody>
          <a:bodyPr/>
          <a:lstStyle/>
          <a:p>
            <a:r>
              <a:rPr lang="en-US" dirty="0"/>
              <a:t>Table 2</a:t>
            </a:r>
          </a:p>
        </p:txBody>
      </p:sp>
    </p:spTree>
    <p:extLst>
      <p:ext uri="{BB962C8B-B14F-4D97-AF65-F5344CB8AC3E}">
        <p14:creationId xmlns:p14="http://schemas.microsoft.com/office/powerpoint/2010/main" val="25303836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lvl="0"/>
            <a:r>
              <a:rPr lang="en-US" dirty="0"/>
              <a:t>How would you describe or define what parental involvement is in vocal music education?</a:t>
            </a:r>
          </a:p>
          <a:p>
            <a:pPr lvl="1"/>
            <a:r>
              <a:rPr lang="en-US" sz="2400" dirty="0"/>
              <a:t>What experiences do your parents have in vocal music?  </a:t>
            </a:r>
          </a:p>
          <a:p>
            <a:pPr lvl="1"/>
            <a:r>
              <a:rPr lang="en-US" sz="2400" dirty="0"/>
              <a:t>How do you view their experiences in comparison to your own?  </a:t>
            </a:r>
          </a:p>
          <a:p>
            <a:pPr lvl="1"/>
            <a:r>
              <a:rPr lang="en-US" sz="2400" dirty="0"/>
              <a:t>How often do you talk with your parents about your musical experiences? Who typically initiates the conversation – you or them?  Please explain.</a:t>
            </a:r>
          </a:p>
          <a:p>
            <a:pPr lvl="1"/>
            <a:r>
              <a:rPr lang="en-US" sz="2400" dirty="0"/>
              <a:t>How much influence do your parents have in your choice to be in vocal music?  Please explain.</a:t>
            </a:r>
          </a:p>
          <a:p>
            <a:pPr lvl="1"/>
            <a:r>
              <a:rPr lang="en-US" sz="2400" dirty="0"/>
              <a:t>How often do your parents attend your vocal music events?  Please explain.</a:t>
            </a:r>
          </a:p>
          <a:p>
            <a:pPr lvl="1"/>
            <a:r>
              <a:rPr lang="en-US" sz="2400" dirty="0"/>
              <a:t>How do you feel about your parents’ involvement in your music education?  </a:t>
            </a:r>
          </a:p>
          <a:p>
            <a:pPr lvl="1"/>
            <a:r>
              <a:rPr lang="en-US" sz="2400" dirty="0"/>
              <a:t>What would you change about your parents’ involvement in your vocal music experiences?  </a:t>
            </a:r>
          </a:p>
          <a:p>
            <a:pPr lvl="1"/>
            <a:r>
              <a:rPr lang="en-US" sz="2400" dirty="0"/>
              <a:t>How do your parents encourage you to continue in vocal music?  </a:t>
            </a:r>
          </a:p>
          <a:p>
            <a:pPr lvl="1"/>
            <a:r>
              <a:rPr lang="en-US" sz="2400" dirty="0"/>
              <a:t>How would you say your parents would describe musical achievement?  </a:t>
            </a:r>
          </a:p>
          <a:p>
            <a:pPr lvl="1"/>
            <a:r>
              <a:rPr lang="en-US" sz="2400" dirty="0"/>
              <a:t>What does musical achievement mean to you?  (Define musical achievement and what it means to you personally)</a:t>
            </a:r>
          </a:p>
          <a:p>
            <a:pPr lvl="1"/>
            <a:r>
              <a:rPr lang="en-US" sz="2400" dirty="0"/>
              <a:t>How would you describe the importance of vocal music education and how does that differ from what your parents would describe as the importance of musical education?</a:t>
            </a:r>
          </a:p>
          <a:p>
            <a:endParaRPr lang="en-US" dirty="0"/>
          </a:p>
        </p:txBody>
      </p:sp>
      <p:sp>
        <p:nvSpPr>
          <p:cNvPr id="3" name="Title 2"/>
          <p:cNvSpPr>
            <a:spLocks noGrp="1"/>
          </p:cNvSpPr>
          <p:nvPr>
            <p:ph type="title"/>
          </p:nvPr>
        </p:nvSpPr>
        <p:spPr/>
        <p:txBody>
          <a:bodyPr/>
          <a:lstStyle/>
          <a:p>
            <a:r>
              <a:rPr lang="en-US" dirty="0"/>
              <a:t>Survey Questions</a:t>
            </a:r>
          </a:p>
        </p:txBody>
      </p:sp>
    </p:spTree>
    <p:extLst>
      <p:ext uri="{BB962C8B-B14F-4D97-AF65-F5344CB8AC3E}">
        <p14:creationId xmlns:p14="http://schemas.microsoft.com/office/powerpoint/2010/main" val="14752866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latin typeface="Times New Roman" panose="02020603050405020304" pitchFamily="18" charset="0"/>
                <a:ea typeface="SimSun" panose="02010600030101010101" pitchFamily="2" charset="-122"/>
              </a:rPr>
              <a:t>A summative analysis was conducted for all questions on the survey.  There were a few trends in the responses but mostly the responses were diverse. </a:t>
            </a:r>
            <a:endParaRPr lang="en-US" dirty="0"/>
          </a:p>
        </p:txBody>
      </p:sp>
      <p:sp>
        <p:nvSpPr>
          <p:cNvPr id="3" name="Title 2"/>
          <p:cNvSpPr>
            <a:spLocks noGrp="1"/>
          </p:cNvSpPr>
          <p:nvPr>
            <p:ph type="title"/>
          </p:nvPr>
        </p:nvSpPr>
        <p:spPr/>
        <p:txBody>
          <a:bodyPr/>
          <a:lstStyle/>
          <a:p>
            <a:r>
              <a:rPr lang="en-US" dirty="0"/>
              <a:t>Results Overview</a:t>
            </a:r>
          </a:p>
        </p:txBody>
      </p:sp>
    </p:spTree>
    <p:extLst>
      <p:ext uri="{BB962C8B-B14F-4D97-AF65-F5344CB8AC3E}">
        <p14:creationId xmlns:p14="http://schemas.microsoft.com/office/powerpoint/2010/main" val="9169116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The subjects strongly agree that parental involvement is signified by attendance at music events and they feel encouragement when parents/guardians are present. </a:t>
            </a:r>
          </a:p>
          <a:p>
            <a:r>
              <a:rPr lang="en-US" dirty="0"/>
              <a:t>Most subjects are involved in vocal music by their own choice. </a:t>
            </a:r>
          </a:p>
          <a:p>
            <a:r>
              <a:rPr lang="en-US" dirty="0"/>
              <a:t>Based on the answers given, it seems as if many parents/guardians do not have musical experiences that could be relative to the subjects’ involvement in vocal music. </a:t>
            </a:r>
          </a:p>
          <a:p>
            <a:r>
              <a:rPr lang="en-US" dirty="0"/>
              <a:t>Much diversity in responses when asked what the subjects believe musical achievement is. </a:t>
            </a:r>
          </a:p>
          <a:p>
            <a:r>
              <a:rPr lang="en-US" dirty="0"/>
              <a:t>Diversity in responses involving the importance of music education.</a:t>
            </a:r>
            <a:endParaRPr lang="en-US" dirty="0"/>
          </a:p>
        </p:txBody>
      </p:sp>
      <p:sp>
        <p:nvSpPr>
          <p:cNvPr id="3" name="Title 2"/>
          <p:cNvSpPr>
            <a:spLocks noGrp="1"/>
          </p:cNvSpPr>
          <p:nvPr>
            <p:ph type="title"/>
          </p:nvPr>
        </p:nvSpPr>
        <p:spPr/>
        <p:txBody>
          <a:bodyPr/>
          <a:lstStyle/>
          <a:p>
            <a:r>
              <a:rPr lang="en-US" dirty="0"/>
              <a:t>Discussion Overview</a:t>
            </a:r>
          </a:p>
        </p:txBody>
      </p:sp>
    </p:spTree>
    <p:extLst>
      <p:ext uri="{BB962C8B-B14F-4D97-AF65-F5344CB8AC3E}">
        <p14:creationId xmlns:p14="http://schemas.microsoft.com/office/powerpoint/2010/main" val="10506129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Student-led programs.</a:t>
            </a:r>
          </a:p>
          <a:p>
            <a:r>
              <a:rPr lang="en-US" dirty="0"/>
              <a:t>Increase parent/guardian involvement.</a:t>
            </a:r>
          </a:p>
          <a:p>
            <a:r>
              <a:rPr lang="en-US" dirty="0"/>
              <a:t>Fostering life long enjoyment of music.</a:t>
            </a:r>
          </a:p>
          <a:p>
            <a:r>
              <a:rPr lang="en-US" dirty="0"/>
              <a:t>Further research:</a:t>
            </a:r>
          </a:p>
          <a:p>
            <a:pPr lvl="1"/>
            <a:r>
              <a:rPr lang="en-US" dirty="0"/>
              <a:t>Survey parents/guardians and grand parents.</a:t>
            </a:r>
          </a:p>
          <a:p>
            <a:pPr lvl="1"/>
            <a:r>
              <a:rPr lang="en-US" dirty="0"/>
              <a:t>Finding out what students believe it means to perform well.</a:t>
            </a:r>
          </a:p>
          <a:p>
            <a:pPr lvl="1"/>
            <a:r>
              <a:rPr lang="en-US" dirty="0"/>
              <a:t>Survey parents/guardians to see what musical experiences they would like students to receive.</a:t>
            </a:r>
          </a:p>
          <a:p>
            <a:pPr lvl="1"/>
            <a:r>
              <a:rPr lang="en-US" dirty="0"/>
              <a:t>Survey parents/guardians to see what their responses would be to the same questions. </a:t>
            </a:r>
          </a:p>
          <a:p>
            <a:pPr lvl="1"/>
            <a:r>
              <a:rPr lang="en-US" dirty="0"/>
              <a:t>Distinguish between mothers and fathers.</a:t>
            </a:r>
          </a:p>
          <a:p>
            <a:pPr lvl="1"/>
            <a:r>
              <a:rPr lang="en-US" dirty="0"/>
              <a:t>Learn more demographical information.</a:t>
            </a:r>
          </a:p>
        </p:txBody>
      </p:sp>
      <p:sp>
        <p:nvSpPr>
          <p:cNvPr id="3" name="Title 2"/>
          <p:cNvSpPr>
            <a:spLocks noGrp="1"/>
          </p:cNvSpPr>
          <p:nvPr>
            <p:ph type="title"/>
          </p:nvPr>
        </p:nvSpPr>
        <p:spPr/>
        <p:txBody>
          <a:bodyPr/>
          <a:lstStyle/>
          <a:p>
            <a:r>
              <a:rPr lang="en-US" dirty="0"/>
              <a:t>Summary</a:t>
            </a:r>
          </a:p>
        </p:txBody>
      </p:sp>
    </p:spTree>
    <p:extLst>
      <p:ext uri="{BB962C8B-B14F-4D97-AF65-F5344CB8AC3E}">
        <p14:creationId xmlns:p14="http://schemas.microsoft.com/office/powerpoint/2010/main" val="41423703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err="1"/>
              <a:t>Zdzinski</a:t>
            </a:r>
            <a:r>
              <a:rPr lang="en-US" dirty="0"/>
              <a:t>, S. (1992). Relationships Among Parental Involvement, Music Aptitude, and Musical Achievement of Instrumental Music Students.  Journal of Music Education, 40(2), 114-125.  </a:t>
            </a:r>
          </a:p>
          <a:p>
            <a:r>
              <a:rPr lang="en-US" dirty="0" err="1"/>
              <a:t>Zdzinski</a:t>
            </a:r>
            <a:r>
              <a:rPr lang="en-US" dirty="0"/>
              <a:t>, S. (1996). Parental Involvement, Selected Student Attributes, and Learning Outcomes in Instrumental Music. Journal of Research in Music Education, 44(1), 34-48. Retrieved from http://www.jstor.org/stable/3345412</a:t>
            </a:r>
          </a:p>
          <a:p>
            <a:r>
              <a:rPr lang="en-US" dirty="0" err="1"/>
              <a:t>Zdzinski</a:t>
            </a:r>
            <a:r>
              <a:rPr lang="en-US" dirty="0"/>
              <a:t>, S. (2002). Parental Involvement, Musical Achievement, and Music Attitudes of Vocal and Instrumental Music Students. Contributions to Music Education, 29(2), 29-45. Retrieved from http://www.jstor.org/stable/24127098</a:t>
            </a:r>
          </a:p>
          <a:p>
            <a:endParaRPr lang="en-US" dirty="0"/>
          </a:p>
          <a:p>
            <a:endParaRPr lang="en-US" dirty="0"/>
          </a:p>
        </p:txBody>
      </p:sp>
      <p:sp>
        <p:nvSpPr>
          <p:cNvPr id="3" name="Title 2"/>
          <p:cNvSpPr>
            <a:spLocks noGrp="1"/>
          </p:cNvSpPr>
          <p:nvPr>
            <p:ph type="title"/>
          </p:nvPr>
        </p:nvSpPr>
        <p:spPr/>
        <p:txBody>
          <a:bodyPr/>
          <a:lstStyle/>
          <a:p>
            <a:r>
              <a:rPr lang="en-US" dirty="0"/>
              <a:t>References</a:t>
            </a:r>
          </a:p>
        </p:txBody>
      </p:sp>
    </p:spTree>
    <p:extLst>
      <p:ext uri="{BB962C8B-B14F-4D97-AF65-F5344CB8AC3E}">
        <p14:creationId xmlns:p14="http://schemas.microsoft.com/office/powerpoint/2010/main" val="2536915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1.  Introduction</a:t>
            </a:r>
          </a:p>
          <a:p>
            <a:r>
              <a:rPr lang="en-US" dirty="0"/>
              <a:t>2.  Literature Review Overview</a:t>
            </a:r>
          </a:p>
          <a:p>
            <a:r>
              <a:rPr lang="en-US" dirty="0"/>
              <a:t>3.  Purpose of the Study</a:t>
            </a:r>
          </a:p>
          <a:p>
            <a:r>
              <a:rPr lang="en-US" dirty="0"/>
              <a:t>4.  Method</a:t>
            </a:r>
          </a:p>
          <a:p>
            <a:r>
              <a:rPr lang="en-US" dirty="0"/>
              <a:t>5.  Procedure</a:t>
            </a:r>
          </a:p>
          <a:p>
            <a:r>
              <a:rPr lang="en-US" dirty="0"/>
              <a:t>6.  Results Overview</a:t>
            </a:r>
          </a:p>
          <a:p>
            <a:r>
              <a:rPr lang="en-US" dirty="0"/>
              <a:t>7.  Discussion Overview</a:t>
            </a:r>
          </a:p>
          <a:p>
            <a:r>
              <a:rPr lang="en-US" dirty="0"/>
              <a:t>8.  Summary</a:t>
            </a:r>
          </a:p>
          <a:p>
            <a:r>
              <a:rPr lang="en-US" dirty="0"/>
              <a:t>9.  References</a:t>
            </a:r>
          </a:p>
        </p:txBody>
      </p:sp>
      <p:sp>
        <p:nvSpPr>
          <p:cNvPr id="3" name="Title 2"/>
          <p:cNvSpPr>
            <a:spLocks noGrp="1"/>
          </p:cNvSpPr>
          <p:nvPr>
            <p:ph type="title"/>
          </p:nvPr>
        </p:nvSpPr>
        <p:spPr/>
        <p:txBody>
          <a:bodyPr/>
          <a:lstStyle/>
          <a:p>
            <a:r>
              <a:rPr lang="en-US" dirty="0"/>
              <a:t>Content</a:t>
            </a:r>
          </a:p>
        </p:txBody>
      </p:sp>
    </p:spTree>
    <p:extLst>
      <p:ext uri="{BB962C8B-B14F-4D97-AF65-F5344CB8AC3E}">
        <p14:creationId xmlns:p14="http://schemas.microsoft.com/office/powerpoint/2010/main" val="561060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Parents are the first teachers of their children.  This parental teaching of children begins at the moment of birth and continues through the years of growth and development and even into adulthood.  Parents lay the foundation for how their children will perceive music and music education.  Parental involvement in the music education of their children is important in the achievement, aptitude, and future of music in their lives (</a:t>
            </a:r>
            <a:r>
              <a:rPr lang="en-US" dirty="0" err="1"/>
              <a:t>Zdzinski</a:t>
            </a:r>
            <a:r>
              <a:rPr lang="en-US" dirty="0"/>
              <a:t>, 1992). </a:t>
            </a:r>
          </a:p>
          <a:p>
            <a:endParaRPr lang="en-US" dirty="0"/>
          </a:p>
          <a:p>
            <a:r>
              <a:rPr lang="en-US" dirty="0"/>
              <a:t>As a music educator, it is important that I understand how parental involvement motivates my students to do their best and what challenges they face along the way.  I need to realize what my students believe to be musical achievement rather than focus solely on what I deem to be musical achievement. </a:t>
            </a:r>
            <a:endParaRPr lang="en-US" dirty="0"/>
          </a:p>
        </p:txBody>
      </p:sp>
      <p:sp>
        <p:nvSpPr>
          <p:cNvPr id="3" name="Title 2"/>
          <p:cNvSpPr>
            <a:spLocks noGrp="1"/>
          </p:cNvSpPr>
          <p:nvPr>
            <p:ph type="title"/>
          </p:nvPr>
        </p:nvSpPr>
        <p:spPr/>
        <p:txBody>
          <a:bodyPr/>
          <a:lstStyle/>
          <a:p>
            <a:r>
              <a:rPr lang="en-US" dirty="0"/>
              <a:t>Introduction</a:t>
            </a:r>
          </a:p>
        </p:txBody>
      </p:sp>
    </p:spTree>
    <p:extLst>
      <p:ext uri="{BB962C8B-B14F-4D97-AF65-F5344CB8AC3E}">
        <p14:creationId xmlns:p14="http://schemas.microsoft.com/office/powerpoint/2010/main" val="3968257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Stephen </a:t>
            </a:r>
            <a:r>
              <a:rPr lang="en-US" dirty="0" err="1"/>
              <a:t>Zdzinski</a:t>
            </a:r>
            <a:r>
              <a:rPr lang="en-US" dirty="0"/>
              <a:t> is one researcher whose works focus on finding a deeper correlation between parental involvement and the musical achievement, music aptitude, music attitude, learning outcomes, and continued music involvement of instrumental and vocal students (</a:t>
            </a:r>
            <a:r>
              <a:rPr lang="en-US" dirty="0" err="1"/>
              <a:t>Zdzinski</a:t>
            </a:r>
            <a:r>
              <a:rPr lang="en-US" dirty="0"/>
              <a:t>, 2002). </a:t>
            </a:r>
            <a:endParaRPr lang="en-US" dirty="0"/>
          </a:p>
        </p:txBody>
      </p:sp>
      <p:sp>
        <p:nvSpPr>
          <p:cNvPr id="3" name="Title 2"/>
          <p:cNvSpPr>
            <a:spLocks noGrp="1"/>
          </p:cNvSpPr>
          <p:nvPr>
            <p:ph type="title"/>
          </p:nvPr>
        </p:nvSpPr>
        <p:spPr/>
        <p:txBody>
          <a:bodyPr/>
          <a:lstStyle/>
          <a:p>
            <a:r>
              <a:rPr lang="en-US" dirty="0"/>
              <a:t>Literature Review Overview</a:t>
            </a:r>
          </a:p>
        </p:txBody>
      </p:sp>
    </p:spTree>
    <p:extLst>
      <p:ext uri="{BB962C8B-B14F-4D97-AF65-F5344CB8AC3E}">
        <p14:creationId xmlns:p14="http://schemas.microsoft.com/office/powerpoint/2010/main" val="4178595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7987" y="2614108"/>
            <a:ext cx="10327340" cy="3877815"/>
          </a:xfrm>
        </p:spPr>
        <p:txBody>
          <a:bodyPr/>
          <a:lstStyle/>
          <a:p>
            <a:r>
              <a:rPr lang="en-US" dirty="0"/>
              <a:t>Stephen </a:t>
            </a:r>
            <a:r>
              <a:rPr lang="en-US" dirty="0" err="1"/>
              <a:t>Zdzinski</a:t>
            </a:r>
            <a:r>
              <a:rPr lang="en-US" dirty="0"/>
              <a:t>, 2002.</a:t>
            </a:r>
          </a:p>
          <a:p>
            <a:r>
              <a:rPr lang="en-US" dirty="0"/>
              <a:t>The purpose was to determine relationships among parental involvement, grade level, gender, and music aptitude on the music achievement of vocal and instrumental music students.  </a:t>
            </a:r>
          </a:p>
          <a:p>
            <a:endParaRPr lang="en-US" dirty="0"/>
          </a:p>
        </p:txBody>
      </p:sp>
      <p:sp>
        <p:nvSpPr>
          <p:cNvPr id="3" name="Title 2"/>
          <p:cNvSpPr>
            <a:spLocks noGrp="1"/>
          </p:cNvSpPr>
          <p:nvPr>
            <p:ph type="title"/>
          </p:nvPr>
        </p:nvSpPr>
        <p:spPr>
          <a:xfrm>
            <a:off x="917987" y="0"/>
            <a:ext cx="10341684" cy="1752600"/>
          </a:xfrm>
        </p:spPr>
        <p:txBody>
          <a:bodyPr/>
          <a:lstStyle/>
          <a:p>
            <a:r>
              <a:rPr lang="en-US" dirty="0"/>
              <a:t>Parental Involvement, Musical Achievement, and Music Attitudes of Vocal and Instrumental Music Students</a:t>
            </a:r>
            <a:endParaRPr lang="en-US" dirty="0"/>
          </a:p>
        </p:txBody>
      </p:sp>
    </p:spTree>
    <p:extLst>
      <p:ext uri="{BB962C8B-B14F-4D97-AF65-F5344CB8AC3E}">
        <p14:creationId xmlns:p14="http://schemas.microsoft.com/office/powerpoint/2010/main" val="28318098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Stephen </a:t>
            </a:r>
            <a:r>
              <a:rPr lang="en-US" dirty="0" err="1"/>
              <a:t>Zdzinski</a:t>
            </a:r>
            <a:r>
              <a:rPr lang="en-US" dirty="0"/>
              <a:t>, 1996.</a:t>
            </a:r>
          </a:p>
          <a:p>
            <a:r>
              <a:rPr lang="en-US" dirty="0"/>
              <a:t>The purpose was </a:t>
            </a:r>
            <a:r>
              <a:rPr lang="en-US" dirty="0"/>
              <a:t>to see if there were relationships among various aspects of parental involvement, grade level, gender, and aptitude in music and how they relate to musical performance as well as musical cognitive outcomes specific to instrumental students in grades 4 through 12.</a:t>
            </a:r>
            <a:endParaRPr lang="en-US" dirty="0"/>
          </a:p>
        </p:txBody>
      </p:sp>
      <p:sp>
        <p:nvSpPr>
          <p:cNvPr id="3" name="Title 2"/>
          <p:cNvSpPr>
            <a:spLocks noGrp="1"/>
          </p:cNvSpPr>
          <p:nvPr>
            <p:ph type="title"/>
          </p:nvPr>
        </p:nvSpPr>
        <p:spPr>
          <a:xfrm>
            <a:off x="917986" y="121920"/>
            <a:ext cx="10341684" cy="1752600"/>
          </a:xfrm>
        </p:spPr>
        <p:txBody>
          <a:bodyPr/>
          <a:lstStyle/>
          <a:p>
            <a:r>
              <a:rPr lang="en-US" dirty="0"/>
              <a:t>Parental Involvement, Selected Student Attributes, and Learning Outcomes in Instrumental Music</a:t>
            </a:r>
            <a:endParaRPr lang="en-US" dirty="0"/>
          </a:p>
        </p:txBody>
      </p:sp>
    </p:spTree>
    <p:extLst>
      <p:ext uri="{BB962C8B-B14F-4D97-AF65-F5344CB8AC3E}">
        <p14:creationId xmlns:p14="http://schemas.microsoft.com/office/powerpoint/2010/main" val="18234359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Stephen </a:t>
            </a:r>
            <a:r>
              <a:rPr lang="en-US" dirty="0" err="1"/>
              <a:t>Zdzinski</a:t>
            </a:r>
            <a:r>
              <a:rPr lang="en-US" dirty="0"/>
              <a:t>, 1992.</a:t>
            </a:r>
          </a:p>
          <a:p>
            <a:r>
              <a:rPr lang="en-US" dirty="0"/>
              <a:t>The purpose of the study was to determine relationships among music aptitude, musical achievement, performance achievement, and specific aspects of parental involvement.  </a:t>
            </a:r>
          </a:p>
          <a:p>
            <a:r>
              <a:rPr lang="en-US" dirty="0"/>
              <a:t>The study was specific to brass and woodwind players in middle school.</a:t>
            </a:r>
            <a:endParaRPr lang="en-US" dirty="0"/>
          </a:p>
        </p:txBody>
      </p:sp>
      <p:sp>
        <p:nvSpPr>
          <p:cNvPr id="3" name="Title 2"/>
          <p:cNvSpPr>
            <a:spLocks noGrp="1"/>
          </p:cNvSpPr>
          <p:nvPr>
            <p:ph type="title"/>
          </p:nvPr>
        </p:nvSpPr>
        <p:spPr>
          <a:xfrm>
            <a:off x="917986" y="121920"/>
            <a:ext cx="10341684" cy="1752600"/>
          </a:xfrm>
        </p:spPr>
        <p:txBody>
          <a:bodyPr/>
          <a:lstStyle/>
          <a:p>
            <a:r>
              <a:rPr lang="en-US" dirty="0"/>
              <a:t>Relationships Among Parental Involvement, Music Aptitude, and Musical Achievement of Instrumental Music Students</a:t>
            </a:r>
            <a:endParaRPr lang="en-US" dirty="0"/>
          </a:p>
        </p:txBody>
      </p:sp>
    </p:spTree>
    <p:extLst>
      <p:ext uri="{BB962C8B-B14F-4D97-AF65-F5344CB8AC3E}">
        <p14:creationId xmlns:p14="http://schemas.microsoft.com/office/powerpoint/2010/main" val="40217681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 purpose </a:t>
            </a:r>
            <a:r>
              <a:rPr lang="en-US" dirty="0"/>
              <a:t>was to discover the role parental involvement has in the attitudes of high school vocal music students towards musical achievement and future involvement in music at Ipswich High School. </a:t>
            </a:r>
            <a:endParaRPr lang="en-US" dirty="0"/>
          </a:p>
        </p:txBody>
      </p:sp>
      <p:sp>
        <p:nvSpPr>
          <p:cNvPr id="3" name="Title 2"/>
          <p:cNvSpPr>
            <a:spLocks noGrp="1"/>
          </p:cNvSpPr>
          <p:nvPr>
            <p:ph type="title"/>
          </p:nvPr>
        </p:nvSpPr>
        <p:spPr/>
        <p:txBody>
          <a:bodyPr/>
          <a:lstStyle/>
          <a:p>
            <a:r>
              <a:rPr lang="en-US" dirty="0"/>
              <a:t>Purpose</a:t>
            </a:r>
          </a:p>
        </p:txBody>
      </p:sp>
    </p:spTree>
    <p:extLst>
      <p:ext uri="{BB962C8B-B14F-4D97-AF65-F5344CB8AC3E}">
        <p14:creationId xmlns:p14="http://schemas.microsoft.com/office/powerpoint/2010/main" val="1686487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u="sng" dirty="0"/>
              <a:t>Subjects.</a:t>
            </a:r>
            <a:r>
              <a:rPr lang="en-US" dirty="0"/>
              <a:t>  Forty-nine vocal students were asked to serve as subjects.  Students ranged from grades 8 through 12 and were currently enrolled in the high school choral program.  </a:t>
            </a:r>
          </a:p>
          <a:p>
            <a:r>
              <a:rPr lang="en-US" u="sng" dirty="0"/>
              <a:t>Procedure.</a:t>
            </a:r>
            <a:r>
              <a:rPr lang="en-US" dirty="0"/>
              <a:t>  Subjects completed a qualitative survey during their regular thirty-minute class period.  Most subjects completed the survey during that period; however, a couple of subjects needed to finish the following day during class.  Three students were absent both days the survey was administered and thus were unable to participate in the survey.</a:t>
            </a:r>
          </a:p>
          <a:p>
            <a:endParaRPr lang="en-US" dirty="0"/>
          </a:p>
        </p:txBody>
      </p:sp>
      <p:sp>
        <p:nvSpPr>
          <p:cNvPr id="3" name="Title 2"/>
          <p:cNvSpPr>
            <a:spLocks noGrp="1"/>
          </p:cNvSpPr>
          <p:nvPr>
            <p:ph type="title"/>
          </p:nvPr>
        </p:nvSpPr>
        <p:spPr/>
        <p:txBody>
          <a:bodyPr/>
          <a:lstStyle/>
          <a:p>
            <a:r>
              <a:rPr lang="en-US" dirty="0"/>
              <a:t>Method</a:t>
            </a:r>
          </a:p>
        </p:txBody>
      </p:sp>
    </p:spTree>
    <p:extLst>
      <p:ext uri="{BB962C8B-B14F-4D97-AF65-F5344CB8AC3E}">
        <p14:creationId xmlns:p14="http://schemas.microsoft.com/office/powerpoint/2010/main" val="224719741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resentation for project post-mortem">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spDef>
      <a:spPr/>
      <a:bodyPr rtlCol="0" anchor="ctr"/>
      <a:lstStyle>
        <a:defPPr algn="ctr">
          <a:defRPr dirty="0"/>
        </a:defPPr>
      </a:lstStyle>
      <a:style>
        <a:lnRef idx="3">
          <a:schemeClr val="lt1"/>
        </a:lnRef>
        <a:fillRef idx="1">
          <a:schemeClr val="accent3"/>
        </a:fillRef>
        <a:effectRef idx="1">
          <a:schemeClr val="accent3"/>
        </a:effectRef>
        <a:fontRef idx="minor">
          <a:schemeClr val="lt1"/>
        </a:fontRef>
      </a:style>
    </a:spDef>
    <a:lnDef>
      <a:spPr/>
      <a:bodyPr/>
      <a:lstStyle/>
      <a:style>
        <a:lnRef idx="1">
          <a:schemeClr val="accent3"/>
        </a:lnRef>
        <a:fillRef idx="0">
          <a:schemeClr val="accent3"/>
        </a:fillRef>
        <a:effectRef idx="0">
          <a:schemeClr val="accent3"/>
        </a:effectRef>
        <a:fontRef idx="minor">
          <a:schemeClr val="tx1"/>
        </a:fontRef>
      </a:style>
    </a:lnDef>
    <a:txDef>
      <a:spPr>
        <a:noFill/>
        <a:ln>
          <a:solidFill>
            <a:schemeClr val="accent1"/>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Presentation for project post-mortem" id="{42F01CCD-FDAC-4DB9-99AB-456DC36F8B8C}" vid="{1808E04F-CF50-4371-A088-91C77318EA90}"/>
    </a:ext>
  </a:extLst>
</a:theme>
</file>

<file path=ppt/theme/theme2.xml><?xml version="1.0" encoding="utf-8"?>
<a:theme xmlns:a="http://schemas.openxmlformats.org/drawingml/2006/main" name="Office Theme">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332B37FA-28CB-46C6-A9E3-5E4526C1B18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Presentation for project post-mortem</Template>
  <TotalTime>0</TotalTime>
  <Words>1163</Words>
  <Application>Microsoft Office PowerPoint</Application>
  <PresentationFormat>Widescreen</PresentationFormat>
  <Paragraphs>147</Paragraphs>
  <Slides>16</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MS Gothic</vt:lpstr>
      <vt:lpstr>SimSun</vt:lpstr>
      <vt:lpstr>Arial</vt:lpstr>
      <vt:lpstr>Calibri</vt:lpstr>
      <vt:lpstr>Cambria</vt:lpstr>
      <vt:lpstr>Times New Roman</vt:lpstr>
      <vt:lpstr>Wingdings</vt:lpstr>
      <vt:lpstr>Presentation for project post-mortem</vt:lpstr>
      <vt:lpstr>Parental Involvement and Music Attitudes of Vocal Music Students</vt:lpstr>
      <vt:lpstr>Content</vt:lpstr>
      <vt:lpstr>Introduction</vt:lpstr>
      <vt:lpstr>Literature Review Overview</vt:lpstr>
      <vt:lpstr>Parental Involvement, Musical Achievement, and Music Attitudes of Vocal and Instrumental Music Students</vt:lpstr>
      <vt:lpstr>Parental Involvement, Selected Student Attributes, and Learning Outcomes in Instrumental Music</vt:lpstr>
      <vt:lpstr>Relationships Among Parental Involvement, Music Aptitude, and Musical Achievement of Instrumental Music Students</vt:lpstr>
      <vt:lpstr>Purpose</vt:lpstr>
      <vt:lpstr>Method</vt:lpstr>
      <vt:lpstr>Table 1</vt:lpstr>
      <vt:lpstr>Table 2</vt:lpstr>
      <vt:lpstr>Survey Questions</vt:lpstr>
      <vt:lpstr>Results Overview</vt:lpstr>
      <vt:lpstr>Discussion Overview</vt:lpstr>
      <vt:lpstr>Summary</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2016-12-11T03:36:28Z</dcterms:created>
  <dcterms:modified xsi:type="dcterms:W3CDTF">2016-12-11T04:28:56Z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TC034605419991</vt:lpwstr>
  </property>
</Properties>
</file>